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59" r:id="rId4"/>
    <p:sldId id="261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618"/>
    <a:srgbClr val="D10074"/>
    <a:srgbClr val="02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280" autoAdjust="0"/>
  </p:normalViewPr>
  <p:slideViewPr>
    <p:cSldViewPr snapToGrid="0">
      <p:cViewPr varScale="1">
        <p:scale>
          <a:sx n="105" d="100"/>
          <a:sy n="105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6" y="909435"/>
            <a:ext cx="6084917" cy="2526376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grpSp>
        <p:nvGrpSpPr>
          <p:cNvPr id="14" name="Ryhmä 13"/>
          <p:cNvGrpSpPr/>
          <p:nvPr userDrawn="1"/>
        </p:nvGrpSpPr>
        <p:grpSpPr>
          <a:xfrm>
            <a:off x="6724650" y="-20226"/>
            <a:ext cx="2427515" cy="6887784"/>
            <a:chOff x="6724649" y="-20226"/>
            <a:chExt cx="2427515" cy="6887784"/>
          </a:xfrm>
        </p:grpSpPr>
        <p:pic>
          <p:nvPicPr>
            <p:cNvPr id="6" name="Kuva 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4649" y="-12062"/>
              <a:ext cx="2427515" cy="6868979"/>
            </a:xfrm>
            <a:prstGeom prst="rect">
              <a:avLst/>
            </a:prstGeom>
          </p:spPr>
        </p:pic>
        <p:grpSp>
          <p:nvGrpSpPr>
            <p:cNvPr id="13" name="Ryhmä 12"/>
            <p:cNvGrpSpPr/>
            <p:nvPr userDrawn="1"/>
          </p:nvGrpSpPr>
          <p:grpSpPr>
            <a:xfrm>
              <a:off x="6770722" y="-20226"/>
              <a:ext cx="1074228" cy="6887784"/>
              <a:chOff x="6770722" y="-12062"/>
              <a:chExt cx="1074228" cy="6985752"/>
            </a:xfrm>
          </p:grpSpPr>
          <p:cxnSp>
            <p:nvCxnSpPr>
              <p:cNvPr id="10" name="Suora yhdysviiva 9"/>
              <p:cNvCxnSpPr/>
              <p:nvPr userDrawn="1"/>
            </p:nvCxnSpPr>
            <p:spPr>
              <a:xfrm>
                <a:off x="6800872" y="-12062"/>
                <a:ext cx="1044078" cy="6985752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uora yhdysviiva 10"/>
              <p:cNvCxnSpPr/>
              <p:nvPr userDrawn="1"/>
            </p:nvCxnSpPr>
            <p:spPr>
              <a:xfrm>
                <a:off x="6770722" y="-12062"/>
                <a:ext cx="1036454" cy="6985067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742" y="4793302"/>
            <a:ext cx="3781044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2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ja alaotsikko dia yle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685802" y="1309273"/>
            <a:ext cx="6072447" cy="2119728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1371601" y="3429001"/>
            <a:ext cx="478223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16365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6710198" y="-22998"/>
            <a:ext cx="2427515" cy="6887784"/>
            <a:chOff x="6710197" y="-22998"/>
            <a:chExt cx="2427515" cy="6887784"/>
          </a:xfrm>
        </p:grpSpPr>
        <p:pic>
          <p:nvPicPr>
            <p:cNvPr id="13" name="Kuva 1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0197" y="-8164"/>
              <a:ext cx="2427515" cy="6154788"/>
            </a:xfrm>
            <a:prstGeom prst="rect">
              <a:avLst/>
            </a:prstGeom>
          </p:spPr>
        </p:pic>
        <p:grpSp>
          <p:nvGrpSpPr>
            <p:cNvPr id="14" name="Ryhmä 13"/>
            <p:cNvGrpSpPr/>
            <p:nvPr userDrawn="1"/>
          </p:nvGrpSpPr>
          <p:grpSpPr>
            <a:xfrm>
              <a:off x="6777501" y="-22998"/>
              <a:ext cx="1074228" cy="6887784"/>
              <a:chOff x="6770722" y="-12062"/>
              <a:chExt cx="1074228" cy="6985752"/>
            </a:xfrm>
          </p:grpSpPr>
          <p:cxnSp>
            <p:nvCxnSpPr>
              <p:cNvPr id="15" name="Suora yhdysviiva 14"/>
              <p:cNvCxnSpPr/>
              <p:nvPr userDrawn="1"/>
            </p:nvCxnSpPr>
            <p:spPr>
              <a:xfrm>
                <a:off x="6800872" y="-12062"/>
                <a:ext cx="1044078" cy="6985752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uora yhdysviiva 15"/>
              <p:cNvCxnSpPr/>
              <p:nvPr userDrawn="1"/>
            </p:nvCxnSpPr>
            <p:spPr>
              <a:xfrm>
                <a:off x="6770722" y="-12062"/>
                <a:ext cx="1036454" cy="6985067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Kuva 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3954" y="6296362"/>
              <a:ext cx="1097445" cy="418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882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pSp>
        <p:nvGrpSpPr>
          <p:cNvPr id="5" name="Ryhmä 4"/>
          <p:cNvGrpSpPr/>
          <p:nvPr userDrawn="1"/>
        </p:nvGrpSpPr>
        <p:grpSpPr>
          <a:xfrm rot="17254824">
            <a:off x="1706617" y="4477102"/>
            <a:ext cx="160912" cy="3774981"/>
            <a:chOff x="6770722" y="-12062"/>
            <a:chExt cx="1074228" cy="6985752"/>
          </a:xfrm>
        </p:grpSpPr>
        <p:cxnSp>
          <p:nvCxnSpPr>
            <p:cNvPr id="6" name="Suora yhdysviiva 5"/>
            <p:cNvCxnSpPr/>
            <p:nvPr userDrawn="1"/>
          </p:nvCxnSpPr>
          <p:spPr>
            <a:xfrm>
              <a:off x="6800872" y="-12062"/>
              <a:ext cx="1044078" cy="6985752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uora yhdysviiva 6"/>
            <p:cNvCxnSpPr/>
            <p:nvPr userDrawn="1"/>
          </p:nvCxnSpPr>
          <p:spPr>
            <a:xfrm>
              <a:off x="6770722" y="-12062"/>
              <a:ext cx="1036454" cy="6985067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8" y="6293634"/>
            <a:ext cx="1096117" cy="418011"/>
          </a:xfrm>
          <a:prstGeom prst="rect">
            <a:avLst/>
          </a:prstGeom>
        </p:spPr>
      </p:pic>
      <p:sp>
        <p:nvSpPr>
          <p:cNvPr id="9" name="Sisällön paikkamerkki 8"/>
          <p:cNvSpPr>
            <a:spLocks noGrp="1"/>
          </p:cNvSpPr>
          <p:nvPr>
            <p:ph sz="quarter" idx="10"/>
          </p:nvPr>
        </p:nvSpPr>
        <p:spPr>
          <a:xfrm>
            <a:off x="457200" y="1723291"/>
            <a:ext cx="8229600" cy="416169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133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Yrittäjy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5167"/>
            <a:ext cx="6357938" cy="1143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600205"/>
            <a:ext cx="6357938" cy="4525433"/>
          </a:xfrm>
        </p:spPr>
        <p:txBody>
          <a:bodyPr/>
          <a:lstStyle>
            <a:lvl1pPr>
              <a:buClr>
                <a:srgbClr val="023621"/>
              </a:buCl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5" name="Ryhmä 4"/>
          <p:cNvGrpSpPr/>
          <p:nvPr userDrawn="1"/>
        </p:nvGrpSpPr>
        <p:grpSpPr>
          <a:xfrm>
            <a:off x="6735537" y="-22998"/>
            <a:ext cx="2408464" cy="6887784"/>
            <a:chOff x="6735537" y="-22998"/>
            <a:chExt cx="2408464" cy="6887784"/>
          </a:xfrm>
        </p:grpSpPr>
        <p:pic>
          <p:nvPicPr>
            <p:cNvPr id="4" name="Kuva 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5537" y="-6775"/>
              <a:ext cx="2408464" cy="5996626"/>
            </a:xfrm>
            <a:prstGeom prst="rect">
              <a:avLst/>
            </a:prstGeom>
          </p:spPr>
        </p:pic>
        <p:grpSp>
          <p:nvGrpSpPr>
            <p:cNvPr id="11" name="Ryhmä 10"/>
            <p:cNvGrpSpPr/>
            <p:nvPr userDrawn="1"/>
          </p:nvGrpSpPr>
          <p:grpSpPr>
            <a:xfrm>
              <a:off x="6777501" y="-22998"/>
              <a:ext cx="1074228" cy="6887784"/>
              <a:chOff x="6770722" y="-12062"/>
              <a:chExt cx="1074228" cy="6985752"/>
            </a:xfrm>
          </p:grpSpPr>
          <p:cxnSp>
            <p:nvCxnSpPr>
              <p:cNvPr id="12" name="Suora yhdysviiva 11"/>
              <p:cNvCxnSpPr/>
              <p:nvPr userDrawn="1"/>
            </p:nvCxnSpPr>
            <p:spPr>
              <a:xfrm>
                <a:off x="6800872" y="-12062"/>
                <a:ext cx="1044078" cy="6985752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uora yhdysviiva 12"/>
              <p:cNvCxnSpPr/>
              <p:nvPr userDrawn="1"/>
            </p:nvCxnSpPr>
            <p:spPr>
              <a:xfrm>
                <a:off x="6770722" y="-12062"/>
                <a:ext cx="1036454" cy="6985067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619" y="6296362"/>
              <a:ext cx="1096117" cy="418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85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Myynti ja asiakkuu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6" y="275167"/>
            <a:ext cx="6364061" cy="1143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6" y="1600205"/>
            <a:ext cx="6364061" cy="4525433"/>
          </a:xfrm>
        </p:spPr>
        <p:txBody>
          <a:bodyPr/>
          <a:lstStyle>
            <a:lvl1pPr>
              <a:buClr>
                <a:srgbClr val="023621"/>
              </a:buCl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5" name="Ryhmä 4"/>
          <p:cNvGrpSpPr/>
          <p:nvPr userDrawn="1"/>
        </p:nvGrpSpPr>
        <p:grpSpPr>
          <a:xfrm>
            <a:off x="6724996" y="-22998"/>
            <a:ext cx="2419004" cy="6887784"/>
            <a:chOff x="6724996" y="-22998"/>
            <a:chExt cx="2419004" cy="6887784"/>
          </a:xfrm>
        </p:grpSpPr>
        <p:pic>
          <p:nvPicPr>
            <p:cNvPr id="4" name="Kuva 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4996" y="0"/>
              <a:ext cx="2419004" cy="5996626"/>
            </a:xfrm>
            <a:prstGeom prst="rect">
              <a:avLst/>
            </a:prstGeom>
          </p:spPr>
        </p:pic>
        <p:grpSp>
          <p:nvGrpSpPr>
            <p:cNvPr id="13" name="Ryhmä 12"/>
            <p:cNvGrpSpPr/>
            <p:nvPr userDrawn="1"/>
          </p:nvGrpSpPr>
          <p:grpSpPr>
            <a:xfrm>
              <a:off x="6777501" y="-22998"/>
              <a:ext cx="1074228" cy="6887784"/>
              <a:chOff x="6770722" y="-12062"/>
              <a:chExt cx="1074228" cy="6985752"/>
            </a:xfrm>
          </p:grpSpPr>
          <p:cxnSp>
            <p:nvCxnSpPr>
              <p:cNvPr id="14" name="Suora yhdysviiva 13"/>
              <p:cNvCxnSpPr/>
              <p:nvPr userDrawn="1"/>
            </p:nvCxnSpPr>
            <p:spPr>
              <a:xfrm>
                <a:off x="6800872" y="-12062"/>
                <a:ext cx="1044078" cy="6985752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uora yhdysviiva 17"/>
              <p:cNvCxnSpPr/>
              <p:nvPr userDrawn="1"/>
            </p:nvCxnSpPr>
            <p:spPr>
              <a:xfrm>
                <a:off x="6770722" y="-12062"/>
                <a:ext cx="1036454" cy="6985067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619" y="6296362"/>
              <a:ext cx="1096117" cy="418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85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Työhyvinv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6" y="275167"/>
            <a:ext cx="6364061" cy="1143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6" y="1600205"/>
            <a:ext cx="6364061" cy="4525433"/>
          </a:xfrm>
        </p:spPr>
        <p:txBody>
          <a:bodyPr/>
          <a:lstStyle>
            <a:lvl1pPr>
              <a:buClr>
                <a:srgbClr val="023621"/>
              </a:buCl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6708371" y="-22998"/>
            <a:ext cx="2435629" cy="6887784"/>
            <a:chOff x="6708371" y="-22998"/>
            <a:chExt cx="2435629" cy="6887784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8371" y="0"/>
              <a:ext cx="2435629" cy="6001503"/>
            </a:xfrm>
            <a:prstGeom prst="rect">
              <a:avLst/>
            </a:prstGeom>
          </p:spPr>
        </p:pic>
        <p:grpSp>
          <p:nvGrpSpPr>
            <p:cNvPr id="18" name="Ryhmä 17"/>
            <p:cNvGrpSpPr/>
            <p:nvPr userDrawn="1"/>
          </p:nvGrpSpPr>
          <p:grpSpPr>
            <a:xfrm>
              <a:off x="6777501" y="-22998"/>
              <a:ext cx="1074228" cy="6887784"/>
              <a:chOff x="6770722" y="-12062"/>
              <a:chExt cx="1074228" cy="6985752"/>
            </a:xfrm>
          </p:grpSpPr>
          <p:cxnSp>
            <p:nvCxnSpPr>
              <p:cNvPr id="19" name="Suora yhdysviiva 18"/>
              <p:cNvCxnSpPr/>
              <p:nvPr userDrawn="1"/>
            </p:nvCxnSpPr>
            <p:spPr>
              <a:xfrm>
                <a:off x="6800872" y="-12062"/>
                <a:ext cx="1044078" cy="6985752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uora yhdysviiva 19"/>
              <p:cNvCxnSpPr/>
              <p:nvPr userDrawn="1"/>
            </p:nvCxnSpPr>
            <p:spPr>
              <a:xfrm>
                <a:off x="6770722" y="-12062"/>
                <a:ext cx="1036454" cy="6985067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Kuva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619" y="6296362"/>
              <a:ext cx="1096117" cy="418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56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tekn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 userDrawn="1">
            <p:ph type="title"/>
          </p:nvPr>
        </p:nvSpPr>
        <p:spPr>
          <a:xfrm>
            <a:off x="457201" y="275167"/>
            <a:ext cx="6357938" cy="1143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57201" y="1600205"/>
            <a:ext cx="6357938" cy="4525433"/>
          </a:xfrm>
        </p:spPr>
        <p:txBody>
          <a:bodyPr/>
          <a:lstStyle>
            <a:lvl1pPr>
              <a:buClr>
                <a:srgbClr val="616365"/>
              </a:buCl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6702876" y="-22998"/>
            <a:ext cx="2441123" cy="6887784"/>
            <a:chOff x="6702876" y="-22998"/>
            <a:chExt cx="2441123" cy="6887784"/>
          </a:xfrm>
        </p:grpSpPr>
        <p:pic>
          <p:nvPicPr>
            <p:cNvPr id="6" name="Kuva 5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2876" y="-8164"/>
              <a:ext cx="2441123" cy="5615569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619" y="6296362"/>
              <a:ext cx="1096117" cy="418011"/>
            </a:xfrm>
            <a:prstGeom prst="rect">
              <a:avLst/>
            </a:prstGeom>
          </p:spPr>
        </p:pic>
        <p:grpSp>
          <p:nvGrpSpPr>
            <p:cNvPr id="19" name="Ryhmä 18"/>
            <p:cNvGrpSpPr/>
            <p:nvPr userDrawn="1"/>
          </p:nvGrpSpPr>
          <p:grpSpPr>
            <a:xfrm>
              <a:off x="6777501" y="-22998"/>
              <a:ext cx="1074228" cy="6887784"/>
              <a:chOff x="6770722" y="-12062"/>
              <a:chExt cx="1074228" cy="6985752"/>
            </a:xfrm>
          </p:grpSpPr>
          <p:cxnSp>
            <p:nvCxnSpPr>
              <p:cNvPr id="20" name="Suora yhdysviiva 19"/>
              <p:cNvCxnSpPr/>
              <p:nvPr userDrawn="1"/>
            </p:nvCxnSpPr>
            <p:spPr>
              <a:xfrm>
                <a:off x="6800872" y="-12062"/>
                <a:ext cx="1044078" cy="6985752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uora yhdysviiva 20"/>
              <p:cNvCxnSpPr/>
              <p:nvPr userDrawn="1"/>
            </p:nvCxnSpPr>
            <p:spPr>
              <a:xfrm>
                <a:off x="6770722" y="-12062"/>
                <a:ext cx="1036454" cy="6985067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423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osoittamalla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704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  <p:sldLayoutId id="2147483684" r:id="rId4"/>
    <p:sldLayoutId id="2147483686" r:id="rId5"/>
    <p:sldLayoutId id="2147483683" r:id="rId6"/>
    <p:sldLayoutId id="2147483681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457167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167"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332"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498"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664" algn="l" defTabSz="457167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874" indent="-342874" algn="l" defTabSz="457167" rtl="0" eaLnBrk="1" fontAlgn="base" hangingPunct="1">
        <a:spcBef>
          <a:spcPct val="20000"/>
        </a:spcBef>
        <a:spcAft>
          <a:spcPct val="0"/>
        </a:spcAft>
        <a:buClr>
          <a:srgbClr val="FECB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45716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45716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45716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45716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oulutus.kauppa.fi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9038" y="851345"/>
            <a:ext cx="5029200" cy="1894782"/>
          </a:xfrm>
        </p:spPr>
        <p:txBody>
          <a:bodyPr>
            <a:normAutofit/>
          </a:bodyPr>
          <a:lstStyle/>
          <a:p>
            <a:r>
              <a:rPr lang="fi-FI" dirty="0" smtClean="0"/>
              <a:t>Libristit</a:t>
            </a:r>
            <a:br>
              <a:rPr lang="fi-FI" dirty="0" smtClean="0"/>
            </a:br>
            <a:r>
              <a:rPr lang="fi-FI" dirty="0" smtClean="0"/>
              <a:t>Lähiopetusohjelma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7. ryhmä </a:t>
            </a:r>
            <a:r>
              <a:rPr lang="fi-FI" dirty="0" smtClean="0"/>
              <a:t>1/2019-1/2020</a:t>
            </a:r>
            <a:endParaRPr lang="fi-FI" sz="2800" dirty="0"/>
          </a:p>
        </p:txBody>
      </p:sp>
      <p:pic>
        <p:nvPicPr>
          <p:cNvPr id="4" name="Kuva 3" descr="Kirjakauppaliitto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91" y="3845170"/>
            <a:ext cx="2305007" cy="5475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AutoShape 4" descr="Kuvahaun tulos haulle suomalainen kirjakauppa logo"/>
          <p:cNvSpPr>
            <a:spLocks noChangeAspect="1" noChangeArrowheads="1"/>
          </p:cNvSpPr>
          <p:nvPr/>
        </p:nvSpPr>
        <p:spPr bwMode="auto">
          <a:xfrm>
            <a:off x="685800" y="3280144"/>
            <a:ext cx="197942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06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Tutkinto uudistuu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>
            <a:off x="530773" y="1208284"/>
            <a:ext cx="8229600" cy="4877206"/>
          </a:xfrm>
        </p:spPr>
        <p:txBody>
          <a:bodyPr/>
          <a:lstStyle/>
          <a:p>
            <a:r>
              <a:rPr lang="fi-FI" dirty="0" smtClean="0"/>
              <a:t>Myynnin ammattitutkinto loppuu 31.12.2018 ja uusi tutkinto on Liiketoiminnan ammattitutkinto, myynnin ja markkinoinnin osaamisala 1.1.2019 alkaen</a:t>
            </a:r>
          </a:p>
          <a:p>
            <a:r>
              <a:rPr lang="fi-FI" dirty="0" smtClean="0"/>
              <a:t>Uusi tutkinto mahdollistaa myös aikaisemmin myynnin ammattitutkinnon suorittaneiden osallistumisen libristikoulutukseen, koska on kyse uudesta tutkinnosta</a:t>
            </a:r>
            <a:br>
              <a:rPr lang="fi-FI" dirty="0" smtClean="0"/>
            </a:br>
            <a:r>
              <a:rPr lang="fi-FI" dirty="0" smtClean="0"/>
              <a:t>(tämä asia on varmistettu OPH:lta)</a:t>
            </a:r>
          </a:p>
          <a:p>
            <a:r>
              <a:rPr lang="fi-FI" dirty="0" smtClean="0"/>
              <a:t>OPH:n tavoite on myös lyhentää tutkinnon suorittamisaikoja, joten uusi ohjelma on rakennettu 6 x 2 päivän lähijaksoihin, jolloin varsinainen opetus tapahtuu yhden kalenterivuoden aikana, lisäksi aikaa vartaan tutkinnon loppuun suorittamiseen, aikaisempi 18 kk aikataulu lyhentyy n. 14-15 kuukauteen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99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31557" y="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1. koulutusjakso </a:t>
            </a:r>
            <a:r>
              <a:rPr lang="fi-FI" dirty="0" smtClean="0"/>
              <a:t>31.1.-1.2.2019 (to-pe)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>
            <a:off x="308456" y="1226565"/>
            <a:ext cx="4122330" cy="43653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2500" b="1" dirty="0"/>
              <a:t>Työssä jaksaminen (1/2 päivää)</a:t>
            </a:r>
            <a:endParaRPr lang="fi-FI" sz="2500" dirty="0"/>
          </a:p>
          <a:p>
            <a:pPr marL="0" indent="0">
              <a:buNone/>
            </a:pPr>
            <a:r>
              <a:rPr lang="fi-FI" sz="2500" b="1" dirty="0"/>
              <a:t>asiakasratkaisupäällikkö Olavi Kottonen, Rastor Oy</a:t>
            </a:r>
          </a:p>
          <a:p>
            <a:pPr marL="0" indent="0">
              <a:buNone/>
            </a:pPr>
            <a:endParaRPr lang="fi-FI" sz="2500" dirty="0"/>
          </a:p>
          <a:p>
            <a:pPr lvl="0"/>
            <a:r>
              <a:rPr lang="fi-FI" sz="2500" dirty="0"/>
              <a:t>oman jaksamisen ja energian kehittäminen kokonaisvaltaisesti</a:t>
            </a:r>
          </a:p>
          <a:p>
            <a:pPr lvl="0"/>
            <a:r>
              <a:rPr lang="fi-FI" sz="2500" dirty="0"/>
              <a:t>optimaalisen stressin aikaansaaminen</a:t>
            </a:r>
          </a:p>
          <a:p>
            <a:pPr lvl="0"/>
            <a:r>
              <a:rPr lang="fi-FI" sz="2500" dirty="0"/>
              <a:t>unen laadun parantaminen</a:t>
            </a:r>
          </a:p>
          <a:p>
            <a:pPr marL="0" indent="0">
              <a:buNone/>
            </a:pPr>
            <a:endParaRPr lang="fi-FI" sz="2500" b="1" dirty="0"/>
          </a:p>
          <a:p>
            <a:pPr marL="0" indent="0">
              <a:buNone/>
            </a:pPr>
            <a:r>
              <a:rPr lang="fi-FI" sz="2500" b="1" dirty="0"/>
              <a:t>Vuorovaikutustaidot DiSC (1/2 päivää) </a:t>
            </a:r>
            <a:br>
              <a:rPr lang="fi-FI" sz="2500" b="1" dirty="0"/>
            </a:br>
            <a:r>
              <a:rPr lang="fi-FI" sz="2500" b="1" dirty="0"/>
              <a:t>asiakasratkaisupäällikkö Olavi Kottonen, Rastor</a:t>
            </a:r>
            <a:r>
              <a:rPr lang="fi-FI" sz="2500" dirty="0"/>
              <a:t> </a:t>
            </a:r>
            <a:r>
              <a:rPr lang="fi-FI" sz="2500" b="1" dirty="0"/>
              <a:t>Oy</a:t>
            </a:r>
          </a:p>
          <a:p>
            <a:pPr marL="0" indent="0">
              <a:buNone/>
            </a:pPr>
            <a:r>
              <a:rPr lang="fi-FI" sz="2500" b="1" dirty="0"/>
              <a:t>      </a:t>
            </a:r>
            <a:endParaRPr lang="fi-FI" sz="2500" dirty="0"/>
          </a:p>
          <a:p>
            <a:pPr lvl="0"/>
            <a:r>
              <a:rPr lang="fi-FI" sz="2500" dirty="0"/>
              <a:t>oman palvelu- ja myyntirohkeuden kasvattaminen – oman luontaisen tyylin tunnistaminen ja käyttäminen</a:t>
            </a:r>
          </a:p>
          <a:p>
            <a:pPr lvl="0"/>
            <a:r>
              <a:rPr lang="fi-FI" sz="2500" dirty="0"/>
              <a:t>kuinka saan aikaan enemmän onnistumisia asiakkaan tunnistamisella ja oman tyylin sopeuttamisella tilanteeseen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isällön paikkamerkki 4"/>
          <p:cNvSpPr txBox="1">
            <a:spLocks/>
          </p:cNvSpPr>
          <p:nvPr/>
        </p:nvSpPr>
        <p:spPr>
          <a:xfrm>
            <a:off x="4430786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>
            <a:off x="4455953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4"/>
          <p:cNvSpPr txBox="1">
            <a:spLocks/>
          </p:cNvSpPr>
          <p:nvPr/>
        </p:nvSpPr>
        <p:spPr>
          <a:xfrm>
            <a:off x="4641369" y="1226565"/>
            <a:ext cx="4122330" cy="4365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b="1" dirty="0"/>
              <a:t>Asiantuntijamyyjänä toimiminen (1 päivä) asiakasratkaisupäällikkö Olavi Kottonen, Rastor Oy</a:t>
            </a:r>
          </a:p>
          <a:p>
            <a:pPr marL="0" indent="0">
              <a:buNone/>
            </a:pPr>
            <a:endParaRPr lang="fi-FI" sz="1600" dirty="0"/>
          </a:p>
          <a:p>
            <a:pPr lvl="0">
              <a:buClr>
                <a:schemeClr val="tx2"/>
              </a:buClr>
            </a:pPr>
            <a:r>
              <a:rPr lang="fi-FI" sz="1600" dirty="0"/>
              <a:t>asiantuntijuus on osa identiteettiä</a:t>
            </a:r>
          </a:p>
          <a:p>
            <a:pPr lvl="0">
              <a:buClr>
                <a:schemeClr val="tx2"/>
              </a:buClr>
            </a:pPr>
            <a:r>
              <a:rPr lang="fi-FI" sz="1600" dirty="0"/>
              <a:t>ratkaisumyynti toimintatapana</a:t>
            </a:r>
          </a:p>
          <a:p>
            <a:pPr lvl="1">
              <a:buClr>
                <a:schemeClr val="tx2"/>
              </a:buClr>
            </a:pPr>
            <a:r>
              <a:rPr lang="fi-FI" sz="1400" dirty="0" smtClean="0"/>
              <a:t>ylöspäin myynti</a:t>
            </a:r>
            <a:endParaRPr lang="fi-FI" sz="1400" dirty="0"/>
          </a:p>
          <a:p>
            <a:pPr lvl="1">
              <a:buClr>
                <a:schemeClr val="tx2"/>
              </a:buClr>
            </a:pPr>
            <a:r>
              <a:rPr lang="fi-FI" sz="1400" dirty="0"/>
              <a:t>käyttöyhteystuotteet</a:t>
            </a:r>
          </a:p>
          <a:p>
            <a:pPr lvl="1">
              <a:buClr>
                <a:schemeClr val="tx2"/>
              </a:buClr>
            </a:pPr>
            <a:r>
              <a:rPr lang="fi-FI" sz="1400" dirty="0"/>
              <a:t>ristiin myynti</a:t>
            </a:r>
          </a:p>
          <a:p>
            <a:pPr lvl="0">
              <a:buClr>
                <a:schemeClr val="tx2"/>
              </a:buClr>
            </a:pPr>
            <a:r>
              <a:rPr lang="fi-FI" sz="1600" dirty="0"/>
              <a:t>vastaväitteiden käsittely</a:t>
            </a:r>
          </a:p>
          <a:p>
            <a:pPr lvl="0">
              <a:buClr>
                <a:schemeClr val="tx2"/>
              </a:buClr>
            </a:pPr>
            <a:r>
              <a:rPr lang="fi-FI" sz="1600" dirty="0"/>
              <a:t>kanta-asiakkuuden varmistaminen</a:t>
            </a:r>
          </a:p>
          <a:p>
            <a:pPr lvl="0"/>
            <a:endParaRPr lang="fi-FI" sz="1400" dirty="0"/>
          </a:p>
          <a:p>
            <a:pPr lvl="0"/>
            <a:endParaRPr lang="fi-FI" sz="1400" dirty="0"/>
          </a:p>
          <a:p>
            <a:pPr lvl="0"/>
            <a:endParaRPr lang="fi-FI" sz="1400" dirty="0"/>
          </a:p>
          <a:p>
            <a:pPr lvl="0"/>
            <a:endParaRPr lang="fi-FI" sz="1400" dirty="0"/>
          </a:p>
          <a:p>
            <a:pPr lvl="0"/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35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84639" y="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2</a:t>
            </a:r>
            <a:r>
              <a:rPr lang="fi-FI" dirty="0" smtClean="0"/>
              <a:t>. </a:t>
            </a:r>
            <a:r>
              <a:rPr lang="fi-FI" dirty="0"/>
              <a:t>koulutusjakso </a:t>
            </a:r>
            <a:r>
              <a:rPr lang="fi-FI" dirty="0" smtClean="0"/>
              <a:t>21.-22.3.2019 (to-pe)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>
            <a:off x="184639" y="1283356"/>
            <a:ext cx="4184627" cy="4510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/>
              <a:t>Numerot tuloksen takana (1 päivä) </a:t>
            </a:r>
            <a:br>
              <a:rPr lang="fi-FI" sz="1400" b="1" dirty="0"/>
            </a:br>
            <a:r>
              <a:rPr lang="fi-FI" sz="1400" b="1" dirty="0"/>
              <a:t>Myynti- ja markkinointipäällikkö Sari Häggqvist,</a:t>
            </a:r>
            <a:br>
              <a:rPr lang="fi-FI" sz="1400" b="1" dirty="0"/>
            </a:br>
            <a:r>
              <a:rPr lang="fi-FI" sz="1400" b="1" dirty="0"/>
              <a:t>Teos Oy</a:t>
            </a:r>
          </a:p>
          <a:p>
            <a:pPr marL="0" indent="0">
              <a:buNone/>
            </a:pPr>
            <a:endParaRPr lang="fi-FI" sz="1400" dirty="0"/>
          </a:p>
          <a:p>
            <a:pPr lvl="0"/>
            <a:r>
              <a:rPr lang="fi-FI" sz="1400" dirty="0"/>
              <a:t>ostaminen, logistiikka, myyntikate ja vaihto-omaisuus</a:t>
            </a:r>
          </a:p>
          <a:p>
            <a:pPr lvl="0"/>
            <a:r>
              <a:rPr lang="fi-FI" sz="1400" dirty="0"/>
              <a:t>myynnin rakenne vuoden aikana</a:t>
            </a:r>
          </a:p>
          <a:p>
            <a:pPr lvl="0"/>
            <a:r>
              <a:rPr lang="fi-FI" sz="1400" dirty="0"/>
              <a:t>katteen muodostuminen</a:t>
            </a:r>
          </a:p>
          <a:p>
            <a:pPr lvl="0"/>
            <a:r>
              <a:rPr lang="fi-FI" sz="1400" dirty="0"/>
              <a:t>kampanjat – riskin otto (määrät ja hinnoittelu)</a:t>
            </a:r>
          </a:p>
          <a:p>
            <a:pPr lvl="0"/>
            <a:r>
              <a:rPr lang="fi-FI" sz="1400" dirty="0"/>
              <a:t>näytevarastosta näytevalikoimaan – vaikutukset tulokseen</a:t>
            </a:r>
          </a:p>
          <a:p>
            <a:pPr lvl="0"/>
            <a:r>
              <a:rPr lang="fi-FI" sz="1400" dirty="0"/>
              <a:t>kärkikirjat – hinnoittelu ja volyymit tuloksen varmistajana</a:t>
            </a:r>
          </a:p>
          <a:p>
            <a:pPr lvl="0"/>
            <a:r>
              <a:rPr lang="fi-FI" sz="1400" dirty="0"/>
              <a:t>nousevien uutuuksien löytäminen</a:t>
            </a:r>
          </a:p>
        </p:txBody>
      </p:sp>
      <p:sp>
        <p:nvSpPr>
          <p:cNvPr id="8" name="Sisällön paikkamerkki 4"/>
          <p:cNvSpPr txBox="1">
            <a:spLocks/>
          </p:cNvSpPr>
          <p:nvPr/>
        </p:nvSpPr>
        <p:spPr>
          <a:xfrm>
            <a:off x="4430786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>
            <a:off x="4455953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4"/>
          <p:cNvSpPr txBox="1">
            <a:spLocks/>
          </p:cNvSpPr>
          <p:nvPr/>
        </p:nvSpPr>
        <p:spPr>
          <a:xfrm>
            <a:off x="4457351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Sisällön paikkamerkki 4"/>
          <p:cNvSpPr txBox="1">
            <a:spLocks/>
          </p:cNvSpPr>
          <p:nvPr/>
        </p:nvSpPr>
        <p:spPr>
          <a:xfrm>
            <a:off x="4518871" y="1937630"/>
            <a:ext cx="4089633" cy="356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400" dirty="0"/>
          </a:p>
        </p:txBody>
      </p:sp>
      <p:sp>
        <p:nvSpPr>
          <p:cNvPr id="3" name="Suorakulmio 2"/>
          <p:cNvSpPr/>
          <p:nvPr/>
        </p:nvSpPr>
        <p:spPr>
          <a:xfrm>
            <a:off x="4555360" y="1309391"/>
            <a:ext cx="4202749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  <a:t>KIRJAKAUPPA-ALAN SYVENTÄVÄ, KOULUTUSPÄIVÄ:</a:t>
            </a:r>
          </a:p>
          <a:p>
            <a: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  <a:t>Blogit ja kirja-arvostelut (1/2 päivää) </a:t>
            </a:r>
            <a:b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  <a:t>blogisti Minna Pelkonen</a:t>
            </a:r>
          </a:p>
          <a:p>
            <a:endParaRPr lang="fi-FI" sz="1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uudet markkinoinnin ja täsmämyymisen työkalut</a:t>
            </a: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ryhmätyö – minkälainen on kirjakauppa </a:t>
            </a:r>
            <a:b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vuonna 2025</a:t>
            </a: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oman blogin kirjoittaminen</a:t>
            </a:r>
          </a:p>
          <a:p>
            <a:pPr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3850" algn="l"/>
              </a:tabLst>
            </a:pPr>
            <a:r>
              <a:rPr lang="fi-FI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Tapahtumien järjestäminen yhteistyössä eri toimijoiden kanssa (1/2 päivää</a:t>
            </a:r>
            <a:r>
              <a:rPr lang="fi-FI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), Helena </a:t>
            </a:r>
            <a:r>
              <a:rPr lang="fi-FI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Wallo</a:t>
            </a:r>
            <a:r>
              <a:rPr lang="fi-FI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Faustus</a:t>
            </a:r>
            <a:r>
              <a:rPr lang="fi-FI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Oy</a:t>
            </a:r>
            <a:endParaRPr lang="fi-FI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3850" algn="l"/>
              </a:tabLst>
            </a:pPr>
            <a:endParaRPr lang="fi-FI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uusien asiakasryhmien tavoittaminen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toimiva konsepti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budjetointi (aika ja raharesurssit)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toteutus ja jälkiseuranta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3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90819" y="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3</a:t>
            </a:r>
            <a:r>
              <a:rPr lang="fi-FI" dirty="0" smtClean="0"/>
              <a:t>. koulutusjakso 23.-24.5.2019 (to-pe)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>
            <a:off x="315986" y="1002322"/>
            <a:ext cx="4177718" cy="45192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1400" b="1" dirty="0"/>
              <a:t>Haastavien asiakastilanteiden hoitaminen</a:t>
            </a:r>
            <a:br>
              <a:rPr lang="fi-FI" sz="1400" b="1" dirty="0"/>
            </a:br>
            <a:r>
              <a:rPr lang="fi-FI" sz="1400" b="1" dirty="0"/>
              <a:t>(1/2 päivää)</a:t>
            </a:r>
            <a:r>
              <a:rPr lang="fi-FI" sz="1400" dirty="0"/>
              <a:t> </a:t>
            </a:r>
            <a:r>
              <a:rPr lang="fi-FI" sz="1400" b="1" dirty="0"/>
              <a:t>asianajaja Pekka Ylikoski, </a:t>
            </a:r>
            <a:r>
              <a:rPr lang="fi-FI" sz="1400" b="1" dirty="0" err="1"/>
              <a:t>Justitum</a:t>
            </a:r>
            <a:r>
              <a:rPr lang="fi-FI" sz="1400" b="1" dirty="0"/>
              <a:t> Oy</a:t>
            </a:r>
          </a:p>
          <a:p>
            <a:pPr marL="0" indent="0">
              <a:buNone/>
            </a:pPr>
            <a:endParaRPr lang="fi-FI" sz="1400" dirty="0"/>
          </a:p>
          <a:p>
            <a:pPr lvl="0"/>
            <a:r>
              <a:rPr lang="fi-FI" sz="1400" dirty="0"/>
              <a:t>erilaiset haastavat asiakastilanteet ja ongelmatilanteiden ennaltaehkäisy</a:t>
            </a:r>
          </a:p>
          <a:p>
            <a:pPr lvl="0"/>
            <a:r>
              <a:rPr lang="fi-FI" sz="1400" dirty="0"/>
              <a:t>reklamaatioiden hoitaminen ja asiakasuskollisuus</a:t>
            </a:r>
          </a:p>
          <a:p>
            <a:pPr lvl="0"/>
            <a:r>
              <a:rPr lang="fi-FI" sz="1400" dirty="0"/>
              <a:t>kuluttajasuoja-asiat (myymälä ja verkkokauppa)</a:t>
            </a:r>
          </a:p>
          <a:p>
            <a:pPr marL="0" indent="0">
              <a:buNone/>
            </a:pPr>
            <a:endParaRPr lang="fi-FI" sz="1400" b="1" dirty="0"/>
          </a:p>
          <a:p>
            <a:pPr marL="0" lvl="0" indent="0">
              <a:buNone/>
            </a:pPr>
            <a:r>
              <a:rPr lang="fi-FI" sz="1400" b="1" dirty="0"/>
              <a:t>Muutoksen hallinta jatkuvasti muuttuvassa kaupan maailmassa (1/2 päivää</a:t>
            </a:r>
            <a:r>
              <a:rPr lang="fi-FI" sz="1400" b="1" dirty="0" smtClean="0"/>
              <a:t>), Miia Mikander, </a:t>
            </a:r>
            <a:r>
              <a:rPr lang="fi-FI" sz="1400" b="1" dirty="0" err="1" smtClean="0"/>
              <a:t>Woimistamo</a:t>
            </a:r>
            <a:r>
              <a:rPr lang="fi-FI" sz="1400" b="1" dirty="0" smtClean="0"/>
              <a:t> Oy</a:t>
            </a:r>
            <a:endParaRPr lang="fi-FI" sz="1400" b="1" dirty="0"/>
          </a:p>
          <a:p>
            <a:pPr marL="0" lvl="0" indent="0">
              <a:buNone/>
            </a:pPr>
            <a:endParaRPr lang="fi-FI" sz="1400" b="1" dirty="0"/>
          </a:p>
          <a:p>
            <a:r>
              <a:rPr lang="fi-FI" sz="1400" dirty="0"/>
              <a:t>miten tunnistan ja käsittelen muutosta</a:t>
            </a:r>
          </a:p>
          <a:p>
            <a:r>
              <a:rPr lang="fi-FI" sz="1400" dirty="0"/>
              <a:t>miten voin osaltani nopeuttaa muutoksen läpivientiä organisaatiossa - alaistaidot</a:t>
            </a:r>
          </a:p>
          <a:p>
            <a:r>
              <a:rPr lang="fi-FI" sz="1400" dirty="0"/>
              <a:t>muutosvalmiuksien jatkuva ylläpito </a:t>
            </a:r>
          </a:p>
          <a:p>
            <a:pPr marL="0" lvl="0" indent="0">
              <a:buNone/>
            </a:pPr>
            <a:endParaRPr lang="fi-FI" sz="1400" dirty="0"/>
          </a:p>
          <a:p>
            <a:pPr marL="0" lvl="0" indent="0">
              <a:buNone/>
            </a:pPr>
            <a:endParaRPr lang="fi-FI" sz="1400" dirty="0"/>
          </a:p>
          <a:p>
            <a:pPr marL="0" lvl="0" indent="0">
              <a:buNone/>
            </a:pPr>
            <a:r>
              <a:rPr lang="fi-FI" sz="1400" dirty="0"/>
              <a:t>Työturvallisuus verkossa:</a:t>
            </a:r>
          </a:p>
          <a:p>
            <a:pPr marL="0" lvl="0" indent="0">
              <a:buNone/>
            </a:pPr>
            <a:r>
              <a:rPr lang="fi-FI" sz="1400" dirty="0">
                <a:hlinkClick r:id="rId2"/>
              </a:rPr>
              <a:t>http://koulutus.kauppa.fi/</a:t>
            </a:r>
            <a:endParaRPr lang="fi-FI" sz="1400" dirty="0"/>
          </a:p>
          <a:p>
            <a:pPr marL="0" lv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8" name="Sisällön paikkamerkki 4"/>
          <p:cNvSpPr txBox="1">
            <a:spLocks/>
          </p:cNvSpPr>
          <p:nvPr/>
        </p:nvSpPr>
        <p:spPr>
          <a:xfrm>
            <a:off x="4430786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>
            <a:off x="4455953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4"/>
          <p:cNvSpPr txBox="1">
            <a:spLocks/>
          </p:cNvSpPr>
          <p:nvPr/>
        </p:nvSpPr>
        <p:spPr>
          <a:xfrm>
            <a:off x="4457351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Sisällön paikkamerkki 4"/>
          <p:cNvSpPr txBox="1">
            <a:spLocks/>
          </p:cNvSpPr>
          <p:nvPr/>
        </p:nvSpPr>
        <p:spPr>
          <a:xfrm>
            <a:off x="4720932" y="1002321"/>
            <a:ext cx="4177718" cy="4519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/>
              <a:t>KIRJAKAUPPA-ALAN SYVENTÄVÄ KOULUTUSPÄIVÄ: </a:t>
            </a:r>
            <a:br>
              <a:rPr lang="fi-FI" sz="1400" b="1" dirty="0"/>
            </a:br>
            <a:r>
              <a:rPr lang="fi-FI" sz="1400" b="1" dirty="0"/>
              <a:t>Eri kirjallisuuslajit, alalajit ja kirjoitustyylit (1 päivä) asiamies Annamari Arrakoski, John Nurminen -säätiö markkinointikoordinaattori Eira Sillanpää, Suomalainen Kirjakauppa Oy</a:t>
            </a:r>
          </a:p>
          <a:p>
            <a:pPr marL="0" indent="0">
              <a:buNone/>
            </a:pPr>
            <a:endParaRPr lang="fi-FI" sz="1400" dirty="0"/>
          </a:p>
          <a:p>
            <a:pPr lvl="0">
              <a:buClr>
                <a:schemeClr val="tx2"/>
              </a:buClr>
            </a:pPr>
            <a:r>
              <a:rPr lang="fi-FI" sz="1400" dirty="0"/>
              <a:t>kirjallisuuden vuosikello</a:t>
            </a:r>
          </a:p>
          <a:p>
            <a:pPr lvl="0">
              <a:buClr>
                <a:schemeClr val="tx2"/>
              </a:buClr>
            </a:pPr>
            <a:r>
              <a:rPr lang="fi-FI" sz="1400" dirty="0"/>
              <a:t>kirjavinkkaus käytännössä</a:t>
            </a:r>
          </a:p>
          <a:p>
            <a:pPr lvl="0"/>
            <a:endParaRPr lang="fi-FI" sz="1400" dirty="0"/>
          </a:p>
          <a:p>
            <a:pPr lvl="0"/>
            <a:endParaRPr lang="fi-FI" sz="1400" dirty="0"/>
          </a:p>
          <a:p>
            <a:pPr lvl="0"/>
            <a:endParaRPr lang="fi-FI" sz="1400" dirty="0"/>
          </a:p>
          <a:p>
            <a:pPr lvl="0"/>
            <a:endParaRPr lang="fi-FI" sz="14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30519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02223" y="8791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4</a:t>
            </a:r>
            <a:r>
              <a:rPr lang="fi-FI" dirty="0" smtClean="0"/>
              <a:t>. koulutusjakso 12.-13.9.2019 (to-pe) 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0"/>
          </p:nvPr>
        </p:nvSpPr>
        <p:spPr>
          <a:xfrm>
            <a:off x="283130" y="958965"/>
            <a:ext cx="4103614" cy="40668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/>
              <a:t>Kirjakaupan tuotevalikoima (1/2 päivää) </a:t>
            </a:r>
            <a:br>
              <a:rPr lang="fi-FI" sz="1400" b="1" dirty="0"/>
            </a:br>
            <a:r>
              <a:rPr lang="fi-FI" sz="1400" b="1" dirty="0"/>
              <a:t>ostopäällikkö Heidi Suomi-</a:t>
            </a:r>
            <a:r>
              <a:rPr lang="fi-FI" sz="1400" b="1" dirty="0" err="1"/>
              <a:t>Mansnerus</a:t>
            </a:r>
            <a:r>
              <a:rPr lang="fi-FI" sz="1400" b="1" dirty="0"/>
              <a:t>, </a:t>
            </a:r>
            <a:br>
              <a:rPr lang="fi-FI" sz="1400" b="1" dirty="0"/>
            </a:br>
            <a:r>
              <a:rPr lang="fi-FI" sz="1400" b="1" dirty="0"/>
              <a:t>Suomalainen Kirjakauppa Oy</a:t>
            </a:r>
          </a:p>
          <a:p>
            <a:pPr marL="0" indent="0">
              <a:buNone/>
            </a:pPr>
            <a:endParaRPr lang="fi-FI" sz="1400" dirty="0"/>
          </a:p>
          <a:p>
            <a:pPr lvl="0"/>
            <a:r>
              <a:rPr lang="fi-FI" sz="1400" dirty="0"/>
              <a:t>kirjakaupan koko tuotevalikoima</a:t>
            </a:r>
          </a:p>
          <a:p>
            <a:pPr lvl="0"/>
            <a:r>
              <a:rPr lang="fi-FI" sz="1400" dirty="0"/>
              <a:t>valikoima muutoksessa</a:t>
            </a:r>
          </a:p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r>
              <a:rPr lang="fi-FI" sz="1400" b="1" dirty="0"/>
              <a:t>KIRJAKAUPPA-ALAN SYVENTÄVÄ KOULUTUSPÄIVÄ: </a:t>
            </a:r>
            <a:br>
              <a:rPr lang="fi-FI" sz="1400" b="1" dirty="0"/>
            </a:br>
            <a:r>
              <a:rPr lang="fi-FI" sz="1400" b="1" dirty="0"/>
              <a:t>Kirja-alan yritykseen tutustuminen (1/2 päivää)</a:t>
            </a: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tietopalvelupäällikkö Susanna Vestman,</a:t>
            </a: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Kirjavälitys Oy Hyvinkää</a:t>
            </a:r>
          </a:p>
          <a:p>
            <a:pPr marL="0" indent="0">
              <a:buNone/>
            </a:pPr>
            <a:endParaRPr lang="fi-FI" sz="1400" b="1" dirty="0"/>
          </a:p>
          <a:p>
            <a:r>
              <a:rPr lang="fi-FI" sz="1400" dirty="0"/>
              <a:t>tutustuminen varastoon ja asiakaspalveluun</a:t>
            </a:r>
          </a:p>
          <a:p>
            <a:pPr lvl="0"/>
            <a:r>
              <a:rPr lang="fi-FI" sz="1400" dirty="0"/>
              <a:t>tietopalvelut ja tuotetiedot</a:t>
            </a:r>
          </a:p>
          <a:p>
            <a:pPr lvl="0"/>
            <a:r>
              <a:rPr lang="fi-FI" sz="1400" dirty="0"/>
              <a:t>kirjojen eri julkaisumuodot</a:t>
            </a:r>
          </a:p>
          <a:p>
            <a:pPr lvl="0"/>
            <a:r>
              <a:rPr lang="fi-FI" sz="1400" dirty="0"/>
              <a:t>näytevarastopalvelu</a:t>
            </a: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8" name="Sisällön paikkamerkki 4"/>
          <p:cNvSpPr txBox="1">
            <a:spLocks/>
          </p:cNvSpPr>
          <p:nvPr/>
        </p:nvSpPr>
        <p:spPr>
          <a:xfrm>
            <a:off x="4430786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>
            <a:off x="4455953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4"/>
          <p:cNvSpPr txBox="1">
            <a:spLocks/>
          </p:cNvSpPr>
          <p:nvPr/>
        </p:nvSpPr>
        <p:spPr>
          <a:xfrm>
            <a:off x="4457351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4518870" y="973389"/>
            <a:ext cx="4496905" cy="40010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  <a:t>Kaunokirjallisuus, lasten- ja nuorten kirjat (1päivä)</a:t>
            </a:r>
            <a:endParaRPr lang="fi-FI" sz="1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i-FI" sz="14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Myymäläpäällikkö Leena Kero-Taiminen , </a:t>
            </a:r>
            <a: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  <a:t>Akateeminen Kirjakauppa </a:t>
            </a:r>
            <a:r>
              <a:rPr lang="fi-FI" sz="1400" b="1" dirty="0" smtClean="0">
                <a:ea typeface="Cambria" panose="02040503050406030204" pitchFamily="18" charset="0"/>
                <a:cs typeface="Calibri" panose="020F0502020204030204" pitchFamily="34" charset="0"/>
              </a:rPr>
              <a:t>Oy</a:t>
            </a:r>
            <a:r>
              <a:rPr lang="fi-FI" sz="14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fi-FI" sz="14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Lasten- ja nuortenkirjapäällikkö Kaisu-Maria Toiskallio, </a:t>
            </a:r>
            <a:r>
              <a:rPr lang="fi-FI" sz="1400" b="1" dirty="0">
                <a:ea typeface="Cambria" panose="02040503050406030204" pitchFamily="18" charset="0"/>
                <a:cs typeface="Times New Roman" panose="02020603050405020304" pitchFamily="18" charset="0"/>
              </a:rPr>
              <a:t>Otava Oy</a:t>
            </a:r>
          </a:p>
          <a:p>
            <a:endParaRPr lang="fi-FI" sz="1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lasten- ja nuortenkirjallisuuteen tutustuminen asiantuntijoiden opastuksella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72561" y="0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5</a:t>
            </a:r>
            <a:r>
              <a:rPr lang="fi-FI" dirty="0" smtClean="0"/>
              <a:t>. Koulutusjakso 7.-8.11.2019 (to-pe) </a:t>
            </a:r>
            <a:endParaRPr lang="fi-FI" dirty="0"/>
          </a:p>
        </p:txBody>
      </p:sp>
      <p:sp>
        <p:nvSpPr>
          <p:cNvPr id="8" name="Sisällön paikkamerkki 4"/>
          <p:cNvSpPr txBox="1">
            <a:spLocks/>
          </p:cNvSpPr>
          <p:nvPr/>
        </p:nvSpPr>
        <p:spPr>
          <a:xfrm>
            <a:off x="4430786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>
            <a:off x="4455953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4"/>
          <p:cNvSpPr txBox="1">
            <a:spLocks/>
          </p:cNvSpPr>
          <p:nvPr/>
        </p:nvSpPr>
        <p:spPr>
          <a:xfrm>
            <a:off x="4457351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Sisällön paikkamerkki 4"/>
          <p:cNvSpPr txBox="1">
            <a:spLocks/>
          </p:cNvSpPr>
          <p:nvPr/>
        </p:nvSpPr>
        <p:spPr>
          <a:xfrm>
            <a:off x="4518871" y="1937630"/>
            <a:ext cx="4089633" cy="356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400" dirty="0"/>
          </a:p>
        </p:txBody>
      </p:sp>
      <p:sp>
        <p:nvSpPr>
          <p:cNvPr id="12" name="Sisällön paikkamerkki 4"/>
          <p:cNvSpPr txBox="1">
            <a:spLocks/>
          </p:cNvSpPr>
          <p:nvPr/>
        </p:nvSpPr>
        <p:spPr bwMode="auto">
          <a:xfrm>
            <a:off x="4625428" y="1326280"/>
            <a:ext cx="4132681" cy="44587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74" indent="-34287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B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895" indent="-285730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i-FI" sz="1400" b="1" smtClean="0"/>
              <a:t>Visuaalinen esillepano - myymälä myy (1 päivä) </a:t>
            </a:r>
            <a:br>
              <a:rPr lang="fi-FI" sz="1400" b="1" smtClean="0"/>
            </a:br>
            <a:r>
              <a:rPr lang="fi-FI" sz="1400" b="1" smtClean="0"/>
              <a:t>johtaja Mikko Tapanainen, Simigroup Oy</a:t>
            </a:r>
          </a:p>
          <a:p>
            <a:pPr marL="0" indent="0">
              <a:buFont typeface="Arial" charset="0"/>
              <a:buNone/>
            </a:pPr>
            <a:endParaRPr lang="fi-FI" sz="1400" smtClean="0"/>
          </a:p>
          <a:p>
            <a:pPr marL="0" indent="0">
              <a:buFont typeface="Arial" charset="0"/>
              <a:buNone/>
            </a:pPr>
            <a:r>
              <a:rPr lang="fi-FI" sz="1400" smtClean="0"/>
              <a:t>Mitä asiakas odottaa </a:t>
            </a:r>
          </a:p>
          <a:p>
            <a:r>
              <a:rPr lang="fi-FI" sz="1400" smtClean="0"/>
              <a:t>Kaupalta yleensä</a:t>
            </a:r>
          </a:p>
          <a:p>
            <a:r>
              <a:rPr lang="fi-FI" sz="1400" smtClean="0"/>
              <a:t>Kirjakaupalta erityisesti</a:t>
            </a:r>
          </a:p>
          <a:p>
            <a:pPr marL="0" indent="0">
              <a:buFont typeface="Arial" charset="0"/>
              <a:buNone/>
            </a:pPr>
            <a:r>
              <a:rPr lang="fi-FI" sz="1400" smtClean="0"/>
              <a:t>Miten asiakkaaseen vaikutetaan</a:t>
            </a:r>
          </a:p>
          <a:p>
            <a:r>
              <a:rPr lang="fi-FI" sz="1400" smtClean="0"/>
              <a:t>Puitteet = myymälä</a:t>
            </a:r>
          </a:p>
          <a:p>
            <a:r>
              <a:rPr lang="fi-FI" sz="1400" smtClean="0"/>
              <a:t>Tuotteet = esillepano</a:t>
            </a:r>
          </a:p>
          <a:p>
            <a:r>
              <a:rPr lang="fi-FI" sz="1400" smtClean="0"/>
              <a:t>Mainonta = myymälämainonta, kampanjat</a:t>
            </a:r>
          </a:p>
          <a:p>
            <a:r>
              <a:rPr lang="fi-FI" sz="1400" smtClean="0"/>
              <a:t>Toiminta = palvelu</a:t>
            </a:r>
          </a:p>
          <a:p>
            <a:pPr marL="0" indent="0">
              <a:buFont typeface="Arial" charset="0"/>
              <a:buNone/>
            </a:pPr>
            <a:r>
              <a:rPr lang="fi-FI" sz="1400" smtClean="0"/>
              <a:t>Miten kaupallinen esillepano rakennetaan</a:t>
            </a:r>
          </a:p>
          <a:p>
            <a:pPr marL="0" indent="0">
              <a:buFont typeface="Arial" charset="0"/>
              <a:buNone/>
            </a:pPr>
            <a:r>
              <a:rPr lang="fi-FI" sz="1400" smtClean="0"/>
              <a:t>Mikä on asiakaselämys ja miten se rakennetaan</a:t>
            </a:r>
          </a:p>
          <a:p>
            <a:pPr marL="0" indent="0">
              <a:buFont typeface="Arial" charset="0"/>
              <a:buNone/>
            </a:pPr>
            <a:r>
              <a:rPr lang="fi-FI" sz="1400" smtClean="0"/>
              <a:t>Työkalut visuaalisen markkinoinnin toteuttamiseen</a:t>
            </a:r>
          </a:p>
          <a:p>
            <a:r>
              <a:rPr lang="fi-FI" sz="1400" smtClean="0"/>
              <a:t>Tarkistuslistat</a:t>
            </a:r>
          </a:p>
          <a:p>
            <a:r>
              <a:rPr lang="fi-FI" sz="1400" smtClean="0"/>
              <a:t>Ideointi</a:t>
            </a:r>
            <a:endParaRPr lang="fi-FI" sz="1400" dirty="0"/>
          </a:p>
        </p:txBody>
      </p:sp>
      <p:sp>
        <p:nvSpPr>
          <p:cNvPr id="13" name="Sisällön paikkamerkki 4"/>
          <p:cNvSpPr txBox="1">
            <a:spLocks noGrp="1"/>
          </p:cNvSpPr>
          <p:nvPr>
            <p:ph sz="quarter" idx="10"/>
          </p:nvPr>
        </p:nvSpPr>
        <p:spPr>
          <a:xfrm>
            <a:off x="457200" y="1326280"/>
            <a:ext cx="3997355" cy="44587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  <a:t>Omnikanavaisuus kirjakaupassa (1 päivä)</a:t>
            </a:r>
          </a:p>
          <a:p>
            <a:pPr marL="0" indent="0">
              <a:buNone/>
            </a:pPr>
            <a:r>
              <a:rPr lang="fi-FI" sz="14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Valmentaja (ei vielä valittu)</a:t>
            </a:r>
            <a:endParaRPr lang="fi-FI" sz="1400" b="1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400" b="1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eri myyntikanavien tunnistaminen ja käyttö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uuden tekniikan oppiminen ja käyttäminen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verkkokauppa ja myymäläkaupan yhdistäminen, laajan valikoiman tarjoaminen asiakkaalle</a:t>
            </a: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ostamisen eri muodot - asiakaspalvelun ja markkinoinnin kehittäminen vastaamaan asiakkaan tarpeita eri ikäryhmissä</a:t>
            </a:r>
          </a:p>
          <a:p>
            <a:pPr marL="285750" indent="-285750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323850" algn="l"/>
              </a:tabLst>
            </a:pPr>
            <a:endParaRPr lang="fi-FI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20507" y="10258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/>
              <a:t>6</a:t>
            </a:r>
            <a:r>
              <a:rPr lang="fi-FI" dirty="0" smtClean="0"/>
              <a:t>. </a:t>
            </a:r>
            <a:r>
              <a:rPr lang="fi-FI" dirty="0"/>
              <a:t>k</a:t>
            </a:r>
            <a:r>
              <a:rPr lang="fi-FI" dirty="0" smtClean="0"/>
              <a:t>oulutusjakso  30.1.-31.1.2020 (to-pe)</a:t>
            </a:r>
            <a:endParaRPr lang="fi-FI" dirty="0"/>
          </a:p>
        </p:txBody>
      </p:sp>
      <p:sp>
        <p:nvSpPr>
          <p:cNvPr id="10" name="Sisällön paikkamerkki 4"/>
          <p:cNvSpPr txBox="1">
            <a:spLocks/>
          </p:cNvSpPr>
          <p:nvPr/>
        </p:nvSpPr>
        <p:spPr>
          <a:xfrm>
            <a:off x="4455953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11" name="Sisällön paikkamerkki 4"/>
          <p:cNvSpPr txBox="1">
            <a:spLocks/>
          </p:cNvSpPr>
          <p:nvPr/>
        </p:nvSpPr>
        <p:spPr>
          <a:xfrm>
            <a:off x="4457351" y="1920479"/>
            <a:ext cx="40896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Sisällön paikkamerkki 4"/>
          <p:cNvSpPr txBox="1">
            <a:spLocks/>
          </p:cNvSpPr>
          <p:nvPr/>
        </p:nvSpPr>
        <p:spPr>
          <a:xfrm>
            <a:off x="4353887" y="1911315"/>
            <a:ext cx="4089633" cy="3567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154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400" dirty="0"/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0"/>
          </p:nvPr>
        </p:nvSpPr>
        <p:spPr>
          <a:xfrm>
            <a:off x="4776951" y="1264564"/>
            <a:ext cx="3997355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400" b="1" dirty="0">
                <a:ea typeface="Cambria" panose="02040503050406030204" pitchFamily="18" charset="0"/>
                <a:cs typeface="Calibri" panose="020F0502020204030204" pitchFamily="34" charset="0"/>
              </a:rPr>
              <a:t>Ammatillinen kehittyminen kirjakauppa-alan myyjänä (1 päivä) asiakasratkaisupäällikkö Olavi Kottonen, Rastor Oy</a:t>
            </a:r>
          </a:p>
          <a:p>
            <a:pPr marL="252095" indent="-252095"/>
            <a:endParaRPr lang="fi-FI" sz="14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oman työn kehittämisen ideointia – kaupan pyytäminen ja lisämyynti rutiiniksi</a:t>
            </a: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ammatillinen kehittyminen – tavoitteet ja toimenpiteet ja ammatti-identiteetin kehittyminen</a:t>
            </a: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best practices – ideoista käytäntöön ja tuloksiin</a:t>
            </a: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miten vien kaiken oppimani käytäntöön – toimintasuunnitelma Optimaan ja esimiehelle</a:t>
            </a:r>
            <a:r>
              <a:rPr lang="fi-FI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dirty="0">
                <a:ea typeface="Times New Roman" panose="02020603050405020304" pitchFamily="18" charset="0"/>
                <a:cs typeface="Calibri" panose="020F0502020204030204" pitchFamily="34" charset="0"/>
              </a:rPr>
              <a:t>palautetta ja läpikäyntiä varten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23850" algn="l"/>
              </a:tabLst>
            </a:pPr>
            <a:endParaRPr lang="fi-FI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isällön paikkamerkki 4"/>
          <p:cNvSpPr txBox="1">
            <a:spLocks/>
          </p:cNvSpPr>
          <p:nvPr/>
        </p:nvSpPr>
        <p:spPr bwMode="auto">
          <a:xfrm>
            <a:off x="357850" y="1264564"/>
            <a:ext cx="4096705" cy="44587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74" indent="-34287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CB00"/>
              </a:buClr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895" indent="-285730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457167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45716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i-FI" sz="1400" b="1" smtClean="0"/>
              <a:t>Oppikirjat, tietokirjat ja ammattina kirjailija (1 päivä)</a:t>
            </a:r>
            <a:endParaRPr lang="fi-FI" sz="1400" smtClean="0"/>
          </a:p>
          <a:p>
            <a:pPr marL="0" indent="0">
              <a:buFont typeface="Arial" charset="0"/>
              <a:buNone/>
            </a:pPr>
            <a:r>
              <a:rPr lang="fi-FI" sz="1400" b="1" smtClean="0"/>
              <a:t>kustannuspäällikkö Mika Perttola, Otava Oy</a:t>
            </a:r>
            <a:endParaRPr lang="fi-FI" sz="1400" smtClean="0"/>
          </a:p>
          <a:p>
            <a:pPr marL="0" indent="0">
              <a:buFont typeface="Arial" charset="0"/>
              <a:buNone/>
            </a:pPr>
            <a:r>
              <a:rPr lang="fi-FI" sz="1400" b="1" smtClean="0"/>
              <a:t>myyntipäällikkö Inger Ruotanen, Schildts &amp; Söderströms Oy</a:t>
            </a:r>
            <a:endParaRPr lang="fi-FI" sz="1400" smtClean="0"/>
          </a:p>
          <a:p>
            <a:pPr marL="0" indent="0">
              <a:buFont typeface="Arial" charset="0"/>
              <a:buNone/>
            </a:pPr>
            <a:r>
              <a:rPr lang="fi-FI" sz="1400" b="1" smtClean="0"/>
              <a:t>kirjailija Sirpa Kähkönen</a:t>
            </a:r>
            <a:endParaRPr lang="fi-FI" sz="1400" smtClean="0"/>
          </a:p>
          <a:p>
            <a:r>
              <a:rPr lang="fi-FI" sz="1400" smtClean="0"/>
              <a:t>oppi- ja tietokirjallisuuteen tutustuminen asiantuntijoiden opastuksella</a:t>
            </a:r>
          </a:p>
          <a:p>
            <a:r>
              <a:rPr lang="fi-FI" sz="1400" smtClean="0"/>
              <a:t>kirjailijavierailu – ammattina kirjailija</a:t>
            </a:r>
          </a:p>
          <a:p>
            <a:pPr marL="0" indent="0">
              <a:buFont typeface="Arial" charset="0"/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32392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astor pohja">
  <a:themeElements>
    <a:clrScheme name="Rastor UUSI">
      <a:dk1>
        <a:sysClr val="windowText" lastClr="000000"/>
      </a:dk1>
      <a:lt1>
        <a:srgbClr val="FFFFFF"/>
      </a:lt1>
      <a:dk2>
        <a:srgbClr val="FECB00"/>
      </a:dk2>
      <a:lt2>
        <a:srgbClr val="FFFFFF"/>
      </a:lt2>
      <a:accent1>
        <a:srgbClr val="449D2A"/>
      </a:accent1>
      <a:accent2>
        <a:srgbClr val="5B1F69"/>
      </a:accent2>
      <a:accent3>
        <a:srgbClr val="009FDA"/>
      </a:accent3>
      <a:accent4>
        <a:srgbClr val="024731"/>
      </a:accent4>
      <a:accent5>
        <a:srgbClr val="D10074"/>
      </a:accent5>
      <a:accent6>
        <a:srgbClr val="002857"/>
      </a:accent6>
      <a:hlink>
        <a:srgbClr val="009FDA"/>
      </a:hlink>
      <a:folHlink>
        <a:srgbClr val="A8D9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ECB00"/>
            </a:gs>
            <a:gs pos="100000">
              <a:srgbClr val="FBDD56"/>
            </a:gs>
          </a:gsLst>
          <a:lin ang="135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15000"/>
            </a:srgbClr>
          </a:outerShdw>
        </a:effectLst>
      </a:spPr>
      <a:bodyPr lIns="0" tIns="0" rIns="0" bIns="0" rtlCol="0" anchor="ctr"/>
      <a:lstStyle>
        <a:defPPr algn="ctr">
          <a:defRPr sz="15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Rastorpohja</Template>
  <TotalTime>710</TotalTime>
  <Words>354</Words>
  <Application>Microsoft Office PowerPoint</Application>
  <PresentationFormat>Näytössä katseltava diaesitys (4:3)</PresentationFormat>
  <Paragraphs>141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Rastor pohja</vt:lpstr>
      <vt:lpstr>Libristit Lähiopetusohjelma  7. ryhmä 1/2019-1/2020</vt:lpstr>
      <vt:lpstr>Tutkinto uudistuu</vt:lpstr>
      <vt:lpstr>1. koulutusjakso 31.1.-1.2.2019 (to-pe)</vt:lpstr>
      <vt:lpstr>2. koulutusjakso 21.-22.3.2019 (to-pe)</vt:lpstr>
      <vt:lpstr>3. koulutusjakso 23.-24.5.2019 (to-pe)</vt:lpstr>
      <vt:lpstr>4. koulutusjakso 12.-13.9.2019 (to-pe) </vt:lpstr>
      <vt:lpstr>5. Koulutusjakso 7.-8.11.2019 (to-pe) </vt:lpstr>
      <vt:lpstr>6. koulutusjakso  30.1.-31.1.2020 (to-pe)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Valmennuksen nimi Asiakas ja ajankohta  Valmentaja</dc:title>
  <dc:subject/>
  <dc:creator>Heikki Kurkinen</dc:creator>
  <cp:keywords/>
  <dc:description/>
  <cp:lastModifiedBy>Kottonen Olavi</cp:lastModifiedBy>
  <cp:revision>71</cp:revision>
  <dcterms:created xsi:type="dcterms:W3CDTF">2015-12-18T12:35:02Z</dcterms:created>
  <dcterms:modified xsi:type="dcterms:W3CDTF">2019-01-07T07:38:23Z</dcterms:modified>
  <cp:category/>
</cp:coreProperties>
</file>